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5"/>
  </p:handoutMasterIdLst>
  <p:sldIdLst>
    <p:sldId id="256" r:id="rId2"/>
    <p:sldId id="257" r:id="rId3"/>
    <p:sldId id="258" r:id="rId4"/>
    <p:sldId id="262" r:id="rId5"/>
    <p:sldId id="263" r:id="rId6"/>
    <p:sldId id="264" r:id="rId7"/>
    <p:sldId id="274" r:id="rId8"/>
    <p:sldId id="275" r:id="rId9"/>
    <p:sldId id="276" r:id="rId10"/>
    <p:sldId id="277" r:id="rId11"/>
    <p:sldId id="279" r:id="rId12"/>
    <p:sldId id="278" r:id="rId13"/>
    <p:sldId id="280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7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183E92-27E1-4D42-BE6C-1050785574E5}" type="datetimeFigureOut">
              <a:rPr lang="en-US" smtClean="0"/>
              <a:pPr/>
              <a:t>2/17/2011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B50B3D-882E-4032-BCF3-F790BD954AA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32A2-A38D-4AF9-8A1C-082F33FE2A85}" type="datetimeFigureOut">
              <a:rPr lang="en-US" smtClean="0"/>
              <a:pPr/>
              <a:t>2/17/2011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3D1F7-29AF-418B-BDC0-A4E249703C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32A2-A38D-4AF9-8A1C-082F33FE2A85}" type="datetimeFigureOut">
              <a:rPr lang="en-US" smtClean="0"/>
              <a:pPr/>
              <a:t>2/17/2011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3D1F7-29AF-418B-BDC0-A4E249703C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32A2-A38D-4AF9-8A1C-082F33FE2A85}" type="datetimeFigureOut">
              <a:rPr lang="en-US" smtClean="0"/>
              <a:pPr/>
              <a:t>2/17/2011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3D1F7-29AF-418B-BDC0-A4E249703C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32A2-A38D-4AF9-8A1C-082F33FE2A85}" type="datetimeFigureOut">
              <a:rPr lang="en-US" smtClean="0"/>
              <a:pPr/>
              <a:t>2/17/2011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3D1F7-29AF-418B-BDC0-A4E249703C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32A2-A38D-4AF9-8A1C-082F33FE2A85}" type="datetimeFigureOut">
              <a:rPr lang="en-US" smtClean="0"/>
              <a:pPr/>
              <a:t>2/17/2011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3D1F7-29AF-418B-BDC0-A4E249703C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32A2-A38D-4AF9-8A1C-082F33FE2A85}" type="datetimeFigureOut">
              <a:rPr lang="en-US" smtClean="0"/>
              <a:pPr/>
              <a:t>2/17/2011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3D1F7-29AF-418B-BDC0-A4E249703C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32A2-A38D-4AF9-8A1C-082F33FE2A85}" type="datetimeFigureOut">
              <a:rPr lang="en-US" smtClean="0"/>
              <a:pPr/>
              <a:t>2/17/2011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3D1F7-29AF-418B-BDC0-A4E249703C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32A2-A38D-4AF9-8A1C-082F33FE2A85}" type="datetimeFigureOut">
              <a:rPr lang="en-US" smtClean="0"/>
              <a:pPr/>
              <a:t>2/17/2011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3D1F7-29AF-418B-BDC0-A4E249703C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32A2-A38D-4AF9-8A1C-082F33FE2A85}" type="datetimeFigureOut">
              <a:rPr lang="en-US" smtClean="0"/>
              <a:pPr/>
              <a:t>2/17/2011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3D1F7-29AF-418B-BDC0-A4E249703C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32A2-A38D-4AF9-8A1C-082F33FE2A85}" type="datetimeFigureOut">
              <a:rPr lang="en-US" smtClean="0"/>
              <a:pPr/>
              <a:t>2/17/2011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3D1F7-29AF-418B-BDC0-A4E249703C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32A2-A38D-4AF9-8A1C-082F33FE2A85}" type="datetimeFigureOut">
              <a:rPr lang="en-US" smtClean="0"/>
              <a:pPr/>
              <a:t>2/17/2011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3D1F7-29AF-418B-BDC0-A4E249703C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FE32A2-A38D-4AF9-8A1C-082F33FE2A85}" type="datetimeFigureOut">
              <a:rPr lang="en-US" smtClean="0"/>
              <a:pPr/>
              <a:t>2/17/2011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83D1F7-29AF-418B-BDC0-A4E249703C2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035175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/>
              <a:t>Race to the Top Regional Leadership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/>
              <a:t>Getting Started Sessions 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(</a:t>
            </a:r>
            <a:r>
              <a:rPr lang="en-US" sz="3600" dirty="0"/>
              <a:t>a.k.a. </a:t>
            </a:r>
            <a:r>
              <a:rPr lang="en-US" sz="3600" i="1" dirty="0"/>
              <a:t>Boot Camp</a:t>
            </a:r>
            <a:r>
              <a:rPr lang="en-US" sz="3600" dirty="0"/>
              <a:t>)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5791200"/>
            <a:ext cx="6400800" cy="762000"/>
          </a:xfrm>
        </p:spPr>
        <p:txBody>
          <a:bodyPr/>
          <a:lstStyle/>
          <a:p>
            <a:r>
              <a:rPr lang="en-US" sz="1800" dirty="0">
                <a:solidFill>
                  <a:schemeClr val="tx1"/>
                </a:solidFill>
              </a:rPr>
              <a:t>March 8</a:t>
            </a:r>
            <a:r>
              <a:rPr lang="en-US" sz="1800" baseline="30000" dirty="0">
                <a:solidFill>
                  <a:schemeClr val="tx1"/>
                </a:solidFill>
              </a:rPr>
              <a:t>th</a:t>
            </a:r>
            <a:r>
              <a:rPr lang="en-US" sz="1800" dirty="0">
                <a:solidFill>
                  <a:schemeClr val="tx1"/>
                </a:solidFill>
              </a:rPr>
              <a:t>, 9</a:t>
            </a:r>
            <a:r>
              <a:rPr lang="en-US" sz="1800" baseline="30000" dirty="0">
                <a:solidFill>
                  <a:schemeClr val="tx1"/>
                </a:solidFill>
              </a:rPr>
              <a:t>th</a:t>
            </a:r>
            <a:r>
              <a:rPr lang="en-US" sz="1800" dirty="0">
                <a:solidFill>
                  <a:schemeClr val="tx1"/>
                </a:solidFill>
              </a:rPr>
              <a:t>, 22</a:t>
            </a:r>
            <a:r>
              <a:rPr lang="en-US" sz="1800" baseline="30000" dirty="0">
                <a:solidFill>
                  <a:schemeClr val="tx1"/>
                </a:solidFill>
              </a:rPr>
              <a:t>nd</a:t>
            </a:r>
            <a:r>
              <a:rPr lang="en-US" sz="1800" dirty="0">
                <a:solidFill>
                  <a:schemeClr val="tx1"/>
                </a:solidFill>
              </a:rPr>
              <a:t>, 23</a:t>
            </a:r>
            <a:r>
              <a:rPr lang="en-US" sz="1800" baseline="30000" dirty="0">
                <a:solidFill>
                  <a:schemeClr val="tx1"/>
                </a:solidFill>
              </a:rPr>
              <a:t>rd</a:t>
            </a:r>
            <a:r>
              <a:rPr lang="en-US" sz="1800" dirty="0">
                <a:solidFill>
                  <a:schemeClr val="tx1"/>
                </a:solidFill>
              </a:rPr>
              <a:t>  </a:t>
            </a:r>
            <a:endParaRPr lang="en-US" sz="1800" dirty="0" smtClean="0">
              <a:solidFill>
                <a:schemeClr val="tx1"/>
              </a:solidFill>
            </a:endParaRPr>
          </a:p>
          <a:p>
            <a:endParaRPr lang="en-US" dirty="0"/>
          </a:p>
        </p:txBody>
      </p:sp>
      <p:pic>
        <p:nvPicPr>
          <p:cNvPr id="5" name="Picture 4" descr="profdev_bann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81000" y="0"/>
            <a:ext cx="8774545" cy="1447800"/>
          </a:xfrm>
          <a:prstGeom prst="rect">
            <a:avLst/>
          </a:prstGeom>
        </p:spPr>
      </p:pic>
      <p:pic>
        <p:nvPicPr>
          <p:cNvPr id="7" name="Picture 6" descr="profdev_bann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0" y="0"/>
            <a:ext cx="8774545" cy="1447800"/>
          </a:xfrm>
          <a:prstGeom prst="rect">
            <a:avLst/>
          </a:prstGeom>
        </p:spPr>
      </p:pic>
      <p:pic>
        <p:nvPicPr>
          <p:cNvPr id="1030" name="Picture 6" descr="https://hrms.dpi.state.nc.us/theme/newburycollege/images/dpicolor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0" y="3581400"/>
            <a:ext cx="1828800" cy="1895303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www.junkdrawerblog.com/wp-content/uploads/2008/03/windowslivewriterthetodolistmeme-117feto-do-list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2514600"/>
            <a:ext cx="4191000" cy="369995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en-US" b="1" dirty="0" smtClean="0">
                <a:solidFill>
                  <a:srgbClr val="7030A0"/>
                </a:solidFill>
              </a:rPr>
              <a:t>Identify important </a:t>
            </a:r>
            <a:r>
              <a:rPr lang="en-US" b="1" i="1" dirty="0" smtClean="0">
                <a:solidFill>
                  <a:srgbClr val="7030A0"/>
                </a:solidFill>
              </a:rPr>
              <a:t>housekeeping</a:t>
            </a:r>
            <a:r>
              <a:rPr lang="en-US" b="1" dirty="0" smtClean="0">
                <a:solidFill>
                  <a:srgbClr val="7030A0"/>
                </a:solidFill>
              </a:rPr>
              <a:t> expectations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What tasks/processes/events need to occur to make this happen?</a:t>
            </a:r>
          </a:p>
          <a:p>
            <a:pPr lvl="1"/>
            <a:r>
              <a:rPr lang="en-US" dirty="0" smtClean="0"/>
              <a:t>Formal</a:t>
            </a:r>
          </a:p>
          <a:p>
            <a:pPr lvl="2"/>
            <a:r>
              <a:rPr lang="en-US" dirty="0" smtClean="0"/>
              <a:t>Travel Log</a:t>
            </a:r>
          </a:p>
          <a:p>
            <a:pPr lvl="2"/>
            <a:r>
              <a:rPr lang="en-US" dirty="0" smtClean="0"/>
              <a:t>Calendar</a:t>
            </a:r>
            <a:endParaRPr lang="en-US" dirty="0" smtClean="0"/>
          </a:p>
          <a:p>
            <a:pPr lvl="1"/>
            <a:r>
              <a:rPr lang="en-US" dirty="0" smtClean="0"/>
              <a:t>Informal</a:t>
            </a:r>
          </a:p>
          <a:p>
            <a:pPr lvl="2"/>
            <a:r>
              <a:rPr lang="en-US" dirty="0" smtClean="0"/>
              <a:t>Collaborating</a:t>
            </a:r>
          </a:p>
          <a:p>
            <a:pPr lvl="2"/>
            <a:r>
              <a:rPr lang="en-US" dirty="0" smtClean="0"/>
              <a:t>Working inter-regionally</a:t>
            </a:r>
            <a:endParaRPr lang="en-US" dirty="0" smtClean="0"/>
          </a:p>
          <a:p>
            <a:pPr lvl="1"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sites.google.com/site/kerylegan1/_/rsrc/1281061257364/Home/crucial-conversations/Vitalsmarts%20books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438400"/>
            <a:ext cx="3086100" cy="2333626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7030A0"/>
                </a:solidFill>
              </a:rPr>
              <a:t>Ongoing Professional Growth</a:t>
            </a:r>
            <a:r>
              <a:rPr lang="en-US" sz="3100" b="1" dirty="0" smtClean="0">
                <a:solidFill>
                  <a:srgbClr val="7030A0"/>
                </a:solidFill>
              </a:rPr>
              <a:t/>
            </a:r>
            <a:br>
              <a:rPr lang="en-US" sz="3100" b="1" dirty="0" smtClean="0">
                <a:solidFill>
                  <a:srgbClr val="7030A0"/>
                </a:solidFill>
              </a:rPr>
            </a:br>
            <a:r>
              <a:rPr lang="en-US" sz="3100" b="1" dirty="0" smtClean="0">
                <a:solidFill>
                  <a:srgbClr val="7030A0"/>
                </a:solidFill>
              </a:rPr>
              <a:t>Understand </a:t>
            </a:r>
            <a:r>
              <a:rPr lang="en-US" sz="3100" b="1" dirty="0" smtClean="0">
                <a:solidFill>
                  <a:srgbClr val="7030A0"/>
                </a:solidFill>
              </a:rPr>
              <a:t>areas for </a:t>
            </a:r>
            <a:r>
              <a:rPr lang="en-US" sz="3100" b="1" dirty="0" smtClean="0">
                <a:solidFill>
                  <a:srgbClr val="7030A0"/>
                </a:solidFill>
              </a:rPr>
              <a:t>growth &amp; development 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What tasks/processes/events need to occur to make this happen?</a:t>
            </a:r>
          </a:p>
          <a:p>
            <a:pPr lvl="1"/>
            <a:r>
              <a:rPr lang="en-US" dirty="0" smtClean="0"/>
              <a:t>Determine strengths</a:t>
            </a:r>
          </a:p>
          <a:p>
            <a:pPr lvl="2"/>
            <a:r>
              <a:rPr lang="en-US" dirty="0" smtClean="0"/>
              <a:t>Whole group</a:t>
            </a:r>
          </a:p>
          <a:p>
            <a:pPr lvl="2"/>
            <a:r>
              <a:rPr lang="en-US" dirty="0" smtClean="0"/>
              <a:t>Subgroups</a:t>
            </a:r>
          </a:p>
          <a:p>
            <a:pPr lvl="2"/>
            <a:r>
              <a:rPr lang="en-US" dirty="0" smtClean="0"/>
              <a:t>Individual</a:t>
            </a:r>
          </a:p>
          <a:p>
            <a:pPr lvl="1"/>
            <a:r>
              <a:rPr lang="en-US" dirty="0" smtClean="0"/>
              <a:t>Identify target growth areas</a:t>
            </a:r>
          </a:p>
          <a:p>
            <a:pPr lvl="2"/>
            <a:r>
              <a:rPr lang="en-US" dirty="0" smtClean="0"/>
              <a:t>Whole group</a:t>
            </a:r>
          </a:p>
          <a:p>
            <a:pPr lvl="2"/>
            <a:r>
              <a:rPr lang="en-US" dirty="0" smtClean="0"/>
              <a:t>Subgroups</a:t>
            </a:r>
          </a:p>
          <a:p>
            <a:pPr lvl="2"/>
            <a:r>
              <a:rPr lang="en-US" dirty="0" smtClean="0"/>
              <a:t>Individual</a:t>
            </a:r>
            <a:endParaRPr lang="en-US" dirty="0" smtClean="0"/>
          </a:p>
          <a:p>
            <a:pPr lvl="1"/>
            <a:r>
              <a:rPr lang="en-US" dirty="0" smtClean="0"/>
              <a:t>Explore learning opportunities</a:t>
            </a:r>
          </a:p>
          <a:p>
            <a:pPr lvl="2"/>
            <a:r>
              <a:rPr lang="en-US" dirty="0" smtClean="0"/>
              <a:t>What exists?</a:t>
            </a:r>
          </a:p>
          <a:p>
            <a:pPr lvl="2"/>
            <a:r>
              <a:rPr lang="en-US" dirty="0" smtClean="0"/>
              <a:t>What may need to be discovered or designed?</a:t>
            </a:r>
            <a:endParaRPr lang="en-US" dirty="0" smtClean="0"/>
          </a:p>
        </p:txBody>
      </p:sp>
      <p:pic>
        <p:nvPicPr>
          <p:cNvPr id="1030" name="Picture 6" descr="http://www.hotfrog.com/NewUploads/PressReleases/Tool-Time-for-Education-Business-or-Healthcare-321302_im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314260">
            <a:off x="6962166" y="2510622"/>
            <a:ext cx="1609725" cy="2095501"/>
          </a:xfrm>
          <a:prstGeom prst="rect">
            <a:avLst/>
          </a:prstGeom>
          <a:noFill/>
        </p:spPr>
      </p:pic>
      <p:pic>
        <p:nvPicPr>
          <p:cNvPr id="1026" name="Picture 2" descr="http://www.4dtr.com/Images/dq_22training_event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570493">
            <a:off x="6489887" y="3489382"/>
            <a:ext cx="1808602" cy="24265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livingtrustnetwork.com/images/stories/plan-in-ac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2590800"/>
            <a:ext cx="3733800" cy="3695957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en-US" sz="3600" b="1" dirty="0" smtClean="0">
                <a:solidFill>
                  <a:srgbClr val="7030A0"/>
                </a:solidFill>
              </a:rPr>
              <a:t>Planning for actions that must occur prior to the Summer Institutes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What tasks/processes/events need to occur to make this happen</a:t>
            </a:r>
            <a:r>
              <a:rPr lang="en-US" dirty="0" smtClean="0"/>
              <a:t>?</a:t>
            </a:r>
          </a:p>
          <a:p>
            <a:pPr lvl="1"/>
            <a:r>
              <a:rPr lang="en-US" dirty="0" smtClean="0"/>
              <a:t>Boot Camp assignments</a:t>
            </a:r>
          </a:p>
          <a:p>
            <a:pPr lvl="1"/>
            <a:r>
              <a:rPr lang="en-US" dirty="0" smtClean="0"/>
              <a:t>Content Working Groups</a:t>
            </a:r>
          </a:p>
          <a:p>
            <a:pPr lvl="1"/>
            <a:r>
              <a:rPr lang="en-US" dirty="0" smtClean="0"/>
              <a:t>Regional LEA networking</a:t>
            </a:r>
          </a:p>
          <a:p>
            <a:pPr lvl="1"/>
            <a:r>
              <a:rPr lang="en-US" dirty="0" smtClean="0"/>
              <a:t>Institute assignments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5300" b="1" dirty="0" smtClean="0">
                <a:solidFill>
                  <a:srgbClr val="7030A0"/>
                </a:solidFill>
              </a:rPr>
              <a:t>Boot Camp Topic </a:t>
            </a:r>
            <a:r>
              <a:rPr lang="en-US" sz="5300" b="1" dirty="0" smtClean="0">
                <a:solidFill>
                  <a:srgbClr val="7030A0"/>
                </a:solidFill>
              </a:rPr>
              <a:t>Focus Ratio</a:t>
            </a:r>
            <a:r>
              <a:rPr lang="en-US" sz="6700" b="1" dirty="0" smtClean="0">
                <a:solidFill>
                  <a:srgbClr val="7030A0"/>
                </a:solidFill>
              </a:rPr>
              <a:t/>
            </a:r>
            <a:br>
              <a:rPr lang="en-US" sz="6700" b="1" dirty="0" smtClean="0">
                <a:solidFill>
                  <a:srgbClr val="7030A0"/>
                </a:solidFill>
              </a:rPr>
            </a:br>
            <a:r>
              <a:rPr lang="en-US" sz="1800" b="1" dirty="0" smtClean="0"/>
              <a:t>Begin with a focus on team building, moving to a focus on content, skills and expectations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4" name="Right Triangle 3"/>
          <p:cNvSpPr/>
          <p:nvPr/>
        </p:nvSpPr>
        <p:spPr>
          <a:xfrm rot="5400000">
            <a:off x="2362198" y="-228599"/>
            <a:ext cx="4267201" cy="8381999"/>
          </a:xfrm>
          <a:prstGeom prst="rtTriangl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ight Triangle 4"/>
          <p:cNvSpPr/>
          <p:nvPr/>
        </p:nvSpPr>
        <p:spPr>
          <a:xfrm rot="16200000">
            <a:off x="2438399" y="76200"/>
            <a:ext cx="4267201" cy="8381999"/>
          </a:xfrm>
          <a:prstGeom prst="rtTriangl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 rot="20029946">
            <a:off x="1371265" y="3051965"/>
            <a:ext cx="6705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Team Building and Collaboration</a:t>
            </a: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 rot="20029946">
            <a:off x="879776" y="4066638"/>
            <a:ext cx="85890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Race to the Top: Critical Content, Skills and Expectations</a:t>
            </a:r>
            <a:endParaRPr lang="en-US" sz="2800" dirty="0"/>
          </a:p>
        </p:txBody>
      </p:sp>
      <p:sp>
        <p:nvSpPr>
          <p:cNvPr id="9" name="Rectangle 8"/>
          <p:cNvSpPr/>
          <p:nvPr/>
        </p:nvSpPr>
        <p:spPr>
          <a:xfrm>
            <a:off x="304800" y="1828800"/>
            <a:ext cx="1981200" cy="4572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286000" y="1828800"/>
            <a:ext cx="2057400" cy="4572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343400" y="1828800"/>
            <a:ext cx="2209800" cy="4572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553200" y="1828800"/>
            <a:ext cx="2209800" cy="4572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685800" y="1828800"/>
            <a:ext cx="10165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Day 1</a:t>
            </a:r>
            <a:endParaRPr lang="en-US" sz="2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869640" y="1828800"/>
            <a:ext cx="10165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Day 2</a:t>
            </a:r>
            <a:endParaRPr lang="en-US" sz="2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927040" y="1828800"/>
            <a:ext cx="10165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Day 3</a:t>
            </a:r>
            <a:endParaRPr lang="en-US" sz="2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7213040" y="1828800"/>
            <a:ext cx="10165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Day 4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8570" y="3352801"/>
            <a:ext cx="682003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u="sng" dirty="0" smtClean="0">
                <a:solidFill>
                  <a:srgbClr val="7030A0"/>
                </a:solidFill>
              </a:rPr>
              <a:t>Purpose:</a:t>
            </a:r>
            <a:endParaRPr lang="en-US" sz="6000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</a:t>
            </a:r>
            <a:r>
              <a:rPr lang="en-US" dirty="0" smtClean="0"/>
              <a:t>establish a collaborative team with the knowledge, skills, and capacities to deploy the professional development priorities of </a:t>
            </a:r>
            <a:r>
              <a:rPr lang="en-US" dirty="0" err="1" smtClean="0"/>
              <a:t>RttT</a:t>
            </a:r>
            <a:r>
              <a:rPr lang="en-US" dirty="0" smtClean="0"/>
              <a:t> statewide. </a:t>
            </a:r>
            <a:r>
              <a:rPr lang="en-US" sz="2400" dirty="0" smtClean="0"/>
              <a:t>(specifically, those articulated in section D5.)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6700" b="1" u="sng" dirty="0">
                <a:solidFill>
                  <a:srgbClr val="7030A0"/>
                </a:solidFill>
              </a:rPr>
              <a:t>Outcomes:</a:t>
            </a:r>
            <a:r>
              <a:rPr lang="en-US" sz="6700" dirty="0">
                <a:solidFill>
                  <a:srgbClr val="7030A0"/>
                </a:solidFill>
              </a:rPr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800" dirty="0" smtClean="0"/>
              <a:t/>
            </a:r>
            <a:br>
              <a:rPr lang="en-US" sz="800" dirty="0" smtClean="0"/>
            </a:br>
            <a:r>
              <a:rPr lang="en-US" sz="2700" dirty="0" smtClean="0"/>
              <a:t>By </a:t>
            </a:r>
            <a:r>
              <a:rPr lang="en-US" sz="2700" dirty="0"/>
              <a:t>the end of “Boot Camp” team members will have </a:t>
            </a:r>
            <a:r>
              <a:rPr lang="en-US" sz="2700" dirty="0" smtClean="0"/>
              <a:t>a(n):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525963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dirty="0"/>
              <a:t>Strong sense of </a:t>
            </a:r>
            <a:r>
              <a:rPr lang="en-US" dirty="0" smtClean="0"/>
              <a:t>team</a:t>
            </a:r>
          </a:p>
          <a:p>
            <a:pPr lvl="0">
              <a:buNone/>
            </a:pPr>
            <a:endParaRPr lang="en-US" sz="600" dirty="0"/>
          </a:p>
          <a:p>
            <a:pPr lvl="0"/>
            <a:r>
              <a:rPr lang="en-US" dirty="0"/>
              <a:t>Common vision of the scope of work for this </a:t>
            </a:r>
            <a:r>
              <a:rPr lang="en-US" dirty="0" smtClean="0"/>
              <a:t>team</a:t>
            </a:r>
          </a:p>
          <a:p>
            <a:pPr lvl="0">
              <a:buNone/>
            </a:pPr>
            <a:endParaRPr lang="en-US" sz="700" dirty="0"/>
          </a:p>
          <a:p>
            <a:pPr lvl="0"/>
            <a:r>
              <a:rPr lang="en-US" dirty="0"/>
              <a:t>Common baseline of knowledge related to:</a:t>
            </a:r>
            <a:endParaRPr lang="en-US" sz="2000" dirty="0"/>
          </a:p>
          <a:p>
            <a:pPr lvl="1"/>
            <a:r>
              <a:rPr lang="en-US" i="1" dirty="0"/>
              <a:t>21</a:t>
            </a:r>
            <a:r>
              <a:rPr lang="en-US" i="1" baseline="30000" dirty="0"/>
              <a:t>st</a:t>
            </a:r>
            <a:r>
              <a:rPr lang="en-US" i="1" dirty="0"/>
              <a:t> Century Skills</a:t>
            </a:r>
            <a:endParaRPr lang="en-US" sz="1800" i="1" dirty="0"/>
          </a:p>
          <a:p>
            <a:pPr lvl="1"/>
            <a:r>
              <a:rPr lang="en-US" i="1" dirty="0"/>
              <a:t>NC Teacher Evaluation Process</a:t>
            </a:r>
            <a:endParaRPr lang="en-US" sz="1800" i="1" dirty="0"/>
          </a:p>
          <a:p>
            <a:pPr lvl="1"/>
            <a:r>
              <a:rPr lang="en-US" i="1" dirty="0"/>
              <a:t>Strategies for Facilitating Change</a:t>
            </a:r>
            <a:endParaRPr lang="en-US" sz="1800" i="1" dirty="0"/>
          </a:p>
          <a:p>
            <a:pPr lvl="1"/>
            <a:r>
              <a:rPr lang="en-US" i="1" dirty="0"/>
              <a:t>Components of High Quality Professional </a:t>
            </a:r>
            <a:r>
              <a:rPr lang="en-US" i="1" dirty="0" smtClean="0"/>
              <a:t>Development</a:t>
            </a:r>
            <a:endParaRPr lang="en-US" sz="1800" i="1" dirty="0"/>
          </a:p>
          <a:p>
            <a:pPr lvl="0">
              <a:buNone/>
            </a:pPr>
            <a:endParaRPr lang="en-US" sz="700" dirty="0" smtClean="0"/>
          </a:p>
          <a:p>
            <a:pPr lvl="0"/>
            <a:r>
              <a:rPr lang="en-US" dirty="0" smtClean="0"/>
              <a:t>Understanding </a:t>
            </a:r>
            <a:r>
              <a:rPr lang="en-US" dirty="0"/>
              <a:t>of important </a:t>
            </a:r>
            <a:r>
              <a:rPr lang="en-US" i="1" dirty="0"/>
              <a:t>housekeeping</a:t>
            </a:r>
            <a:r>
              <a:rPr lang="en-US" dirty="0"/>
              <a:t> </a:t>
            </a:r>
            <a:r>
              <a:rPr lang="en-US" dirty="0" smtClean="0"/>
              <a:t>expectations</a:t>
            </a:r>
          </a:p>
          <a:p>
            <a:pPr lvl="0">
              <a:buNone/>
            </a:pPr>
            <a:endParaRPr lang="en-US" sz="700" dirty="0" smtClean="0"/>
          </a:p>
          <a:p>
            <a:r>
              <a:rPr lang="en-US" dirty="0" smtClean="0"/>
              <a:t>Understanding of areas for growth/development of collaborative leadership </a:t>
            </a:r>
            <a:r>
              <a:rPr lang="en-US" dirty="0" smtClean="0"/>
              <a:t>skills</a:t>
            </a:r>
          </a:p>
          <a:p>
            <a:pPr>
              <a:buNone/>
            </a:pPr>
            <a:endParaRPr lang="en-US" sz="700" dirty="0"/>
          </a:p>
          <a:p>
            <a:pPr lvl="0"/>
            <a:r>
              <a:rPr lang="en-US" dirty="0"/>
              <a:t>Plan for initiating regional actions that must occur prior to the Summer Institutes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3352800"/>
            <a:ext cx="4714875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/>
          </a:bodyPr>
          <a:lstStyle/>
          <a:p>
            <a:pPr lvl="0"/>
            <a:r>
              <a:rPr lang="en-US" b="1" dirty="0" smtClean="0">
                <a:solidFill>
                  <a:srgbClr val="7030A0"/>
                </a:solidFill>
              </a:rPr>
              <a:t>To develop a strong sense of team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What tasks/processes/events need to occur to make this happen</a:t>
            </a:r>
            <a:r>
              <a:rPr lang="en-US" dirty="0" smtClean="0"/>
              <a:t>?</a:t>
            </a:r>
          </a:p>
          <a:p>
            <a:pPr lvl="1"/>
            <a:r>
              <a:rPr lang="en-US" dirty="0" smtClean="0"/>
              <a:t>Begin with “get to know” activities</a:t>
            </a:r>
          </a:p>
          <a:p>
            <a:pPr lvl="2"/>
            <a:r>
              <a:rPr lang="en-US" dirty="0" smtClean="0"/>
              <a:t>Active icebreakers</a:t>
            </a:r>
          </a:p>
          <a:p>
            <a:pPr lvl="2"/>
            <a:r>
              <a:rPr lang="en-US" dirty="0" smtClean="0"/>
              <a:t>North/South activity</a:t>
            </a:r>
          </a:p>
          <a:p>
            <a:pPr lvl="1"/>
            <a:r>
              <a:rPr lang="en-US" dirty="0" smtClean="0"/>
              <a:t>Make learning tasks:</a:t>
            </a:r>
          </a:p>
          <a:p>
            <a:pPr lvl="2"/>
            <a:r>
              <a:rPr lang="en-US" dirty="0" smtClean="0"/>
              <a:t>Collaborative</a:t>
            </a:r>
          </a:p>
          <a:p>
            <a:pPr lvl="2"/>
            <a:r>
              <a:rPr lang="en-US" dirty="0" smtClean="0"/>
              <a:t>Generative</a:t>
            </a:r>
          </a:p>
          <a:p>
            <a:pPr lvl="1"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 bright="32000" contrast="-46000"/>
          </a:blip>
          <a:srcRect/>
          <a:stretch>
            <a:fillRect/>
          </a:stretch>
        </p:blipFill>
        <p:spPr bwMode="auto">
          <a:xfrm>
            <a:off x="4038600" y="2438400"/>
            <a:ext cx="4205288" cy="4052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1066800"/>
          </a:xfrm>
        </p:spPr>
        <p:txBody>
          <a:bodyPr>
            <a:normAutofit fontScale="90000"/>
          </a:bodyPr>
          <a:lstStyle/>
          <a:p>
            <a:pPr lvl="0"/>
            <a:r>
              <a:rPr lang="en-US" b="1" dirty="0" smtClean="0">
                <a:solidFill>
                  <a:srgbClr val="7030A0"/>
                </a:solidFill>
              </a:rPr>
              <a:t>To develop a common vision of the scope of work for this team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What tasks/processes/events need to occur to make this happen</a:t>
            </a:r>
            <a:r>
              <a:rPr lang="en-US" dirty="0" smtClean="0"/>
              <a:t>?</a:t>
            </a:r>
          </a:p>
          <a:p>
            <a:pPr lvl="1"/>
            <a:r>
              <a:rPr lang="en-US" dirty="0" smtClean="0"/>
              <a:t>Explore current beliefs</a:t>
            </a:r>
          </a:p>
          <a:p>
            <a:pPr lvl="2"/>
            <a:r>
              <a:rPr lang="en-US" dirty="0" smtClean="0"/>
              <a:t>Team Poster/Visual</a:t>
            </a:r>
            <a:endParaRPr lang="en-US" dirty="0" smtClean="0"/>
          </a:p>
          <a:p>
            <a:pPr lvl="1"/>
            <a:r>
              <a:rPr lang="en-US" dirty="0" smtClean="0"/>
              <a:t>Consider scope</a:t>
            </a:r>
          </a:p>
          <a:p>
            <a:pPr lvl="2"/>
            <a:r>
              <a:rPr lang="en-US" dirty="0" smtClean="0"/>
              <a:t>Drivers</a:t>
            </a:r>
          </a:p>
          <a:p>
            <a:pPr lvl="2"/>
            <a:r>
              <a:rPr lang="en-US" dirty="0" smtClean="0"/>
              <a:t>Restrainers </a:t>
            </a:r>
          </a:p>
          <a:p>
            <a:pPr lvl="1"/>
            <a:r>
              <a:rPr lang="en-US" dirty="0" smtClean="0"/>
              <a:t>Clarify priorities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16388" name="Picture 4" descr="http://www.dpsnc.net/about-dps/race-to-the-top/RttT_logo.jpg/image_min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9440" y="4983480"/>
            <a:ext cx="1718796" cy="1143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p21.org/route21/images/stories/states/rainbow_web%2007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3276600"/>
            <a:ext cx="4762500" cy="3048001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0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en-US" sz="3600" b="1" dirty="0" smtClean="0">
                <a:solidFill>
                  <a:srgbClr val="7030A0"/>
                </a:solidFill>
              </a:rPr>
              <a:t>To develop a common baseline of knowledge related to: </a:t>
            </a:r>
            <a:r>
              <a:rPr lang="en-US" i="1" u="sng" dirty="0" smtClean="0"/>
              <a:t>21</a:t>
            </a:r>
            <a:r>
              <a:rPr lang="en-US" i="1" u="sng" baseline="30000" dirty="0" smtClean="0"/>
              <a:t>st</a:t>
            </a:r>
            <a:r>
              <a:rPr lang="en-US" i="1" u="sng" dirty="0" smtClean="0"/>
              <a:t> Century Skills</a:t>
            </a: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373563"/>
          </a:xfrm>
        </p:spPr>
        <p:txBody>
          <a:bodyPr>
            <a:normAutofit/>
          </a:bodyPr>
          <a:lstStyle/>
          <a:p>
            <a:r>
              <a:rPr lang="en-US" dirty="0" smtClean="0"/>
              <a:t>What tasks/processes/events need to occur to make this happen?</a:t>
            </a:r>
          </a:p>
          <a:p>
            <a:pPr lvl="1"/>
            <a:r>
              <a:rPr lang="en-US" sz="2000" dirty="0" smtClean="0"/>
              <a:t>Dimensions of NC model</a:t>
            </a:r>
          </a:p>
          <a:p>
            <a:pPr lvl="1"/>
            <a:r>
              <a:rPr lang="en-US" sz="2000" dirty="0" smtClean="0"/>
              <a:t>Team collaboration tools</a:t>
            </a:r>
          </a:p>
          <a:p>
            <a:pPr lvl="2"/>
            <a:r>
              <a:rPr lang="en-US" sz="1800" dirty="0" smtClean="0"/>
              <a:t>Google </a:t>
            </a:r>
            <a:r>
              <a:rPr lang="en-US" sz="1800" dirty="0" smtClean="0"/>
              <a:t>Docs</a:t>
            </a:r>
          </a:p>
          <a:p>
            <a:pPr lvl="3"/>
            <a:r>
              <a:rPr lang="en-US" sz="1600" dirty="0" smtClean="0"/>
              <a:t>Documents</a:t>
            </a:r>
          </a:p>
          <a:p>
            <a:pPr lvl="3"/>
            <a:r>
              <a:rPr lang="en-US" sz="1600" dirty="0" smtClean="0"/>
              <a:t>Forms</a:t>
            </a:r>
          </a:p>
          <a:p>
            <a:pPr lvl="3"/>
            <a:r>
              <a:rPr lang="en-US" sz="1600" dirty="0" smtClean="0"/>
              <a:t>Sharing</a:t>
            </a:r>
          </a:p>
          <a:p>
            <a:pPr lvl="2"/>
            <a:r>
              <a:rPr lang="en-US" sz="1800" dirty="0" err="1" smtClean="0"/>
              <a:t>Wikispaces</a:t>
            </a:r>
            <a:endParaRPr lang="en-US" sz="1800" dirty="0" smtClean="0"/>
          </a:p>
          <a:p>
            <a:pPr lvl="2"/>
            <a:r>
              <a:rPr lang="en-US" sz="1800" dirty="0" err="1" smtClean="0"/>
              <a:t>Voicethread</a:t>
            </a:r>
            <a:endParaRPr lang="en-US" sz="1800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0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en-US" sz="3600" b="1" dirty="0" smtClean="0">
                <a:solidFill>
                  <a:srgbClr val="7030A0"/>
                </a:solidFill>
              </a:rPr>
              <a:t>To develop a common baseline of knowledge related to: </a:t>
            </a:r>
            <a:r>
              <a:rPr lang="en-US" sz="4000" i="1" u="sng" dirty="0" smtClean="0"/>
              <a:t>NC Teacher Evaluation Process</a:t>
            </a: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373563"/>
          </a:xfrm>
        </p:spPr>
        <p:txBody>
          <a:bodyPr>
            <a:normAutofit/>
          </a:bodyPr>
          <a:lstStyle/>
          <a:p>
            <a:r>
              <a:rPr lang="en-US" dirty="0" smtClean="0"/>
              <a:t>What tasks/processes/events need to occur to make this happen</a:t>
            </a:r>
            <a:r>
              <a:rPr lang="en-US" dirty="0" smtClean="0"/>
              <a:t>?</a:t>
            </a:r>
          </a:p>
          <a:p>
            <a:pPr lvl="1"/>
            <a:r>
              <a:rPr lang="en-US" dirty="0" smtClean="0"/>
              <a:t>History</a:t>
            </a:r>
          </a:p>
          <a:p>
            <a:pPr lvl="1"/>
            <a:r>
              <a:rPr lang="en-US" dirty="0" smtClean="0"/>
              <a:t>What is tight</a:t>
            </a:r>
          </a:p>
          <a:p>
            <a:pPr lvl="1"/>
            <a:r>
              <a:rPr lang="en-US" dirty="0" smtClean="0"/>
              <a:t>What is loose</a:t>
            </a:r>
          </a:p>
          <a:p>
            <a:pPr lvl="1"/>
            <a:r>
              <a:rPr lang="en-US" dirty="0" smtClean="0"/>
              <a:t>Future changes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103102">
            <a:off x="4246646" y="2874207"/>
            <a:ext cx="2592644" cy="3373225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</p:pic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14739">
            <a:off x="5851482" y="2929070"/>
            <a:ext cx="2640104" cy="3424238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0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en-US" sz="3600" b="1" dirty="0" smtClean="0">
                <a:solidFill>
                  <a:srgbClr val="7030A0"/>
                </a:solidFill>
              </a:rPr>
              <a:t>To develop a common baseline of knowledge related to: </a:t>
            </a:r>
            <a:r>
              <a:rPr lang="en-US" i="1" u="sng" dirty="0" smtClean="0"/>
              <a:t>Facilitating Change</a:t>
            </a: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373563"/>
          </a:xfrm>
        </p:spPr>
        <p:txBody>
          <a:bodyPr>
            <a:normAutofit/>
          </a:bodyPr>
          <a:lstStyle/>
          <a:p>
            <a:r>
              <a:rPr lang="en-US" dirty="0" smtClean="0"/>
              <a:t>What tasks/processes/events need to occur to make this happen?</a:t>
            </a:r>
          </a:p>
          <a:p>
            <a:pPr lvl="1"/>
            <a:r>
              <a:rPr lang="en-US" dirty="0" smtClean="0"/>
              <a:t>Read/Discuss The </a:t>
            </a:r>
            <a:r>
              <a:rPr lang="en-US" dirty="0" err="1" smtClean="0"/>
              <a:t>Sabertooth</a:t>
            </a:r>
            <a:r>
              <a:rPr lang="en-US" dirty="0" smtClean="0"/>
              <a:t> Curriculum</a:t>
            </a:r>
          </a:p>
          <a:p>
            <a:pPr lvl="1"/>
            <a:r>
              <a:rPr lang="en-US" dirty="0" smtClean="0"/>
              <a:t>Explore The Change </a:t>
            </a:r>
            <a:r>
              <a:rPr lang="en-US" dirty="0" smtClean="0"/>
              <a:t>Model</a:t>
            </a:r>
          </a:p>
          <a:p>
            <a:pPr lvl="2"/>
            <a:r>
              <a:rPr lang="en-US" dirty="0" smtClean="0"/>
              <a:t>Personal experiences</a:t>
            </a:r>
          </a:p>
          <a:p>
            <a:pPr lvl="2"/>
            <a:r>
              <a:rPr lang="en-US" dirty="0" smtClean="0"/>
              <a:t>Emotional impact</a:t>
            </a:r>
          </a:p>
          <a:p>
            <a:pPr lvl="2"/>
            <a:r>
              <a:rPr lang="en-US" dirty="0" smtClean="0"/>
              <a:t>Typical responses</a:t>
            </a:r>
          </a:p>
          <a:p>
            <a:pPr lvl="2"/>
            <a:r>
              <a:rPr lang="en-US" dirty="0" smtClean="0"/>
              <a:t>Being proactive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04303">
            <a:off x="6243356" y="3627771"/>
            <a:ext cx="2729329" cy="3080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http://www.bookhills.com/images/The-Saber-Tooth-Curriculum-Classic-Edition-0071422889-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980991">
            <a:off x="4643954" y="4167220"/>
            <a:ext cx="1460984" cy="232640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0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en-US" sz="3600" b="1" dirty="0" smtClean="0">
                <a:solidFill>
                  <a:srgbClr val="7030A0"/>
                </a:solidFill>
              </a:rPr>
              <a:t>To Develop a common baseline of knowledge related to: </a:t>
            </a:r>
            <a:r>
              <a:rPr lang="en-US" sz="3100" i="1" u="sng" dirty="0" smtClean="0"/>
              <a:t>High Quality Professional Development</a:t>
            </a: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981201"/>
            <a:ext cx="7924800" cy="38100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What tasks/processes/events need to occur to make this happen?</a:t>
            </a:r>
          </a:p>
          <a:p>
            <a:pPr lvl="1"/>
            <a:r>
              <a:rPr lang="en-US" dirty="0" smtClean="0"/>
              <a:t>Define High Quality</a:t>
            </a:r>
          </a:p>
          <a:p>
            <a:pPr lvl="2"/>
            <a:r>
              <a:rPr lang="en-US" dirty="0" smtClean="0"/>
              <a:t>NSDC position/definition</a:t>
            </a:r>
            <a:endParaRPr lang="en-US" dirty="0" smtClean="0"/>
          </a:p>
          <a:p>
            <a:pPr lvl="2"/>
            <a:r>
              <a:rPr lang="en-US" dirty="0" smtClean="0"/>
              <a:t>NC components</a:t>
            </a:r>
            <a:endParaRPr lang="en-US" dirty="0" smtClean="0"/>
          </a:p>
          <a:p>
            <a:pPr lvl="1"/>
            <a:r>
              <a:rPr lang="en-US" dirty="0" smtClean="0"/>
              <a:t>PLC expectations</a:t>
            </a:r>
            <a:endParaRPr lang="en-US" dirty="0" smtClean="0"/>
          </a:p>
          <a:p>
            <a:pPr lvl="2"/>
            <a:r>
              <a:rPr lang="en-US" dirty="0" smtClean="0"/>
              <a:t>What is the message</a:t>
            </a:r>
          </a:p>
          <a:p>
            <a:pPr lvl="2"/>
            <a:r>
              <a:rPr lang="en-US" dirty="0" smtClean="0"/>
              <a:t>Where is the message</a:t>
            </a:r>
            <a:endParaRPr lang="en-US" dirty="0" smtClean="0"/>
          </a:p>
          <a:p>
            <a:pPr lvl="1"/>
            <a:r>
              <a:rPr lang="en-US" dirty="0" smtClean="0"/>
              <a:t>Look </a:t>
            </a:r>
            <a:r>
              <a:rPr lang="en-US" dirty="0" smtClean="0"/>
              <a:t>at NC Documents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69496">
            <a:off x="5451230" y="2742724"/>
            <a:ext cx="3492685" cy="2069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23278">
            <a:off x="4884576" y="3603501"/>
            <a:ext cx="1630450" cy="21097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419252">
            <a:off x="7020775" y="3558386"/>
            <a:ext cx="1408588" cy="1832679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461</Words>
  <Application>Microsoft Office PowerPoint</Application>
  <PresentationFormat>On-screen Show (4:3)</PresentationFormat>
  <Paragraphs>104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Race to the Top Regional Leadership Getting Started Sessions  (a.k.a. Boot Camp) </vt:lpstr>
      <vt:lpstr>Purpose:</vt:lpstr>
      <vt:lpstr>Outcomes:   By the end of “Boot Camp” team members will have a(n): </vt:lpstr>
      <vt:lpstr>To develop a strong sense of team</vt:lpstr>
      <vt:lpstr>To develop a common vision of the scope of work for this team  </vt:lpstr>
      <vt:lpstr>To develop a common baseline of knowledge related to: 21st Century Skills   </vt:lpstr>
      <vt:lpstr>To develop a common baseline of knowledge related to: NC Teacher Evaluation Process   </vt:lpstr>
      <vt:lpstr>To develop a common baseline of knowledge related to: Facilitating Change   </vt:lpstr>
      <vt:lpstr>To Develop a common baseline of knowledge related to: High Quality Professional Development   </vt:lpstr>
      <vt:lpstr>Identify important housekeeping expectations  </vt:lpstr>
      <vt:lpstr>Ongoing Professional Growth Understand areas for growth &amp; development </vt:lpstr>
      <vt:lpstr>Planning for actions that must occur prior to the Summer Institutes  </vt:lpstr>
      <vt:lpstr>Boot Camp Topic Focus Ratio Begin with a focus on team building, moving to a focus on content, skills and expectations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Regional Professional Development Leader Getting Started Sessions (a.k.a. Boot Camp) </dc:title>
  <dc:creator>home</dc:creator>
  <cp:lastModifiedBy>home</cp:lastModifiedBy>
  <cp:revision>31</cp:revision>
  <dcterms:created xsi:type="dcterms:W3CDTF">2011-02-16T18:56:38Z</dcterms:created>
  <dcterms:modified xsi:type="dcterms:W3CDTF">2011-02-17T15:10:00Z</dcterms:modified>
</cp:coreProperties>
</file>